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70" r:id="rId14"/>
    <p:sldId id="269" r:id="rId15"/>
    <p:sldId id="271" r:id="rId16"/>
    <p:sldId id="26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63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6CDD-1D46-45C2-9747-7DF025BD2FBA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B7029-8317-4D6A-87C9-898B45AC2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72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6CDD-1D46-45C2-9747-7DF025BD2FBA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B7029-8317-4D6A-87C9-898B45AC2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273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6CDD-1D46-45C2-9747-7DF025BD2FBA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B7029-8317-4D6A-87C9-898B45AC2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589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6CDD-1D46-45C2-9747-7DF025BD2FBA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B7029-8317-4D6A-87C9-898B45AC2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434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6CDD-1D46-45C2-9747-7DF025BD2FBA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B7029-8317-4D6A-87C9-898B45AC2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33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6CDD-1D46-45C2-9747-7DF025BD2FBA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B7029-8317-4D6A-87C9-898B45AC2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16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6CDD-1D46-45C2-9747-7DF025BD2FBA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B7029-8317-4D6A-87C9-898B45AC2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67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6CDD-1D46-45C2-9747-7DF025BD2FBA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B7029-8317-4D6A-87C9-898B45AC2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88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6CDD-1D46-45C2-9747-7DF025BD2FBA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B7029-8317-4D6A-87C9-898B45AC2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50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6CDD-1D46-45C2-9747-7DF025BD2FBA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B7029-8317-4D6A-87C9-898B45AC2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24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6CDD-1D46-45C2-9747-7DF025BD2FBA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B7029-8317-4D6A-87C9-898B45AC2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081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76CDD-1D46-45C2-9747-7DF025BD2FBA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B7029-8317-4D6A-87C9-898B45AC2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7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gmn.org/uploads/media/NGMN_5G_White_Paper_V1_0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Mobilfunk und SW-Engineering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de-DE" dirty="0" smtClean="0"/>
          </a:p>
          <a:p>
            <a:r>
              <a:rPr lang="de-DE" dirty="0" smtClean="0"/>
              <a:t>Die 4. Mobilfunkgeneration LTE und Ausblick auf 5G</a:t>
            </a:r>
          </a:p>
          <a:p>
            <a:endParaRPr lang="de-DE" dirty="0"/>
          </a:p>
          <a:p>
            <a:r>
              <a:rPr lang="de-DE" dirty="0" smtClean="0"/>
              <a:t>Martin Grundmann, Solution </a:t>
            </a:r>
            <a:r>
              <a:rPr lang="de-DE" dirty="0" err="1" smtClean="0"/>
              <a:t>Architect</a:t>
            </a:r>
            <a:r>
              <a:rPr lang="de-DE" dirty="0" smtClean="0"/>
              <a:t> bei Nokia München</a:t>
            </a:r>
          </a:p>
        </p:txBody>
      </p:sp>
    </p:spTree>
    <p:extLst>
      <p:ext uri="{BB962C8B-B14F-4D97-AF65-F5344CB8AC3E}">
        <p14:creationId xmlns:p14="http://schemas.microsoft.com/office/powerpoint/2010/main" val="159743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bring LTE Neues … für Lösungs-und Anwendungs-Entwickler?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Schon wieder neue, noch leistungsfähigere Produkte in kurzer Zeit entwickeln.</a:t>
            </a:r>
          </a:p>
          <a:p>
            <a:pPr lvl="1"/>
            <a:r>
              <a:rPr lang="de-DE" dirty="0" smtClean="0"/>
              <a:t>Verwendung von IT-Standardkomponenten (Server, Switches, SW kommerziell und Open Source, …)</a:t>
            </a:r>
          </a:p>
          <a:p>
            <a:pPr lvl="1"/>
            <a:r>
              <a:rPr lang="de-DE" dirty="0" smtClean="0"/>
              <a:t>Verwendung von IP-Netzwerk Standardkomponenten (Switches, Router, Firewalls, …)</a:t>
            </a:r>
            <a:endParaRPr lang="de-DE" dirty="0"/>
          </a:p>
          <a:p>
            <a:r>
              <a:rPr lang="de-DE" dirty="0" smtClean="0"/>
              <a:t>Große Konkurrenz, auch durch „Quereinsteiger“ </a:t>
            </a:r>
            <a:r>
              <a:rPr lang="de-DE" dirty="0" smtClean="0">
                <a:sym typeface="Wingdings" panose="05000000000000000000" pitchFamily="2" charset="2"/>
              </a:rPr>
              <a:t> schwieriger </a:t>
            </a:r>
            <a:r>
              <a:rPr lang="de-DE" dirty="0" err="1" smtClean="0">
                <a:sym typeface="Wingdings" panose="05000000000000000000" pitchFamily="2" charset="2"/>
              </a:rPr>
              <a:t>business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case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2005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Vision: 5G für die Olympiaden in Asien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2018 Winterolympiade Seoul </a:t>
            </a:r>
            <a:r>
              <a:rPr lang="de-DE" dirty="0" smtClean="0">
                <a:sym typeface="Wingdings" panose="05000000000000000000" pitchFamily="2" charset="2"/>
              </a:rPr>
              <a:t> Erste 5G Implementierung</a:t>
            </a:r>
          </a:p>
          <a:p>
            <a:r>
              <a:rPr lang="de-DE" dirty="0" smtClean="0">
                <a:sym typeface="Wingdings" panose="05000000000000000000" pitchFamily="2" charset="2"/>
              </a:rPr>
              <a:t>2020 Sommerolympiade Tokyo  Erstes 5G Netz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 smtClean="0">
                <a:sym typeface="Wingdings" panose="05000000000000000000" pitchFamily="2" charset="2"/>
              </a:rPr>
              <a:t>Globale Sportereignisse als Plattform zu Demonstration der technologischen Stärke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22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Vision 5G – Herausfordernde Anforderungen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smtClean="0"/>
              <a:t>Bis 2020</a:t>
            </a:r>
          </a:p>
          <a:p>
            <a:pPr lvl="1"/>
            <a:r>
              <a:rPr lang="de-DE" dirty="0" smtClean="0"/>
              <a:t>Kapazität für 1000-mal mehr Daten als LTE,…</a:t>
            </a:r>
          </a:p>
          <a:p>
            <a:pPr marL="457200" lvl="1" indent="0">
              <a:buNone/>
            </a:pPr>
            <a:r>
              <a:rPr lang="de-DE" dirty="0" smtClean="0"/>
              <a:t>	… bei gleichzeitiger Halbierung des Energiebedarfs</a:t>
            </a:r>
          </a:p>
          <a:p>
            <a:pPr lvl="1"/>
            <a:r>
              <a:rPr lang="de-DE" dirty="0" smtClean="0"/>
              <a:t>Bis zu 1GBit/s pro Endgerät</a:t>
            </a:r>
          </a:p>
          <a:p>
            <a:pPr lvl="1"/>
            <a:r>
              <a:rPr lang="de-DE" dirty="0" smtClean="0"/>
              <a:t>Latenz &lt;10ms im Allgemeinen, &lt;=1ms für Echtzeitservices</a:t>
            </a:r>
          </a:p>
          <a:p>
            <a:pPr lvl="1"/>
            <a:r>
              <a:rPr lang="de-DE" dirty="0" smtClean="0"/>
              <a:t>Weltweit 7 </a:t>
            </a:r>
            <a:r>
              <a:rPr lang="de-DE" dirty="0" err="1" smtClean="0"/>
              <a:t>Millarden</a:t>
            </a:r>
            <a:r>
              <a:rPr lang="de-DE" dirty="0" smtClean="0"/>
              <a:t> Nutzer und 7 Billionen Endgeräte (inkl. </a:t>
            </a:r>
            <a:r>
              <a:rPr lang="de-DE" dirty="0" err="1" smtClean="0"/>
              <a:t>IoT</a:t>
            </a:r>
            <a:r>
              <a:rPr lang="de-DE" dirty="0" smtClean="0"/>
              <a:t>)</a:t>
            </a:r>
            <a:endParaRPr lang="en-US" dirty="0" smtClean="0"/>
          </a:p>
          <a:p>
            <a:pPr lvl="1"/>
            <a:r>
              <a:rPr lang="de-DE" dirty="0" smtClean="0"/>
              <a:t>Weiterhin: Hochverfügbarkeit, Robustheit, geographische Redundanz, … </a:t>
            </a:r>
          </a:p>
          <a:p>
            <a:pPr lvl="1"/>
            <a:r>
              <a:rPr lang="de-DE" dirty="0" smtClean="0"/>
              <a:t>Flexibles Umbauen und Hochrüsten der Netze</a:t>
            </a:r>
          </a:p>
          <a:p>
            <a:pPr lvl="1"/>
            <a:r>
              <a:rPr lang="de-DE" dirty="0" smtClean="0"/>
              <a:t>Schnelle, automatisierte Realisierung von Services</a:t>
            </a:r>
          </a:p>
          <a:p>
            <a:pPr lvl="1"/>
            <a:r>
              <a:rPr lang="de-DE" dirty="0" err="1" smtClean="0"/>
              <a:t>Autonomous</a:t>
            </a:r>
            <a:r>
              <a:rPr lang="de-DE" dirty="0" smtClean="0"/>
              <a:t> </a:t>
            </a:r>
            <a:r>
              <a:rPr lang="de-DE" dirty="0" err="1" smtClean="0"/>
              <a:t>systems</a:t>
            </a:r>
            <a:r>
              <a:rPr lang="de-DE" dirty="0" smtClean="0"/>
              <a:t>: </a:t>
            </a:r>
            <a:r>
              <a:rPr lang="de-DE" dirty="0" err="1" smtClean="0"/>
              <a:t>Self-deployment</a:t>
            </a:r>
            <a:r>
              <a:rPr lang="de-DE" dirty="0" smtClean="0"/>
              <a:t>, </a:t>
            </a:r>
            <a:r>
              <a:rPr lang="de-DE" dirty="0" err="1" smtClean="0"/>
              <a:t>self-configuration</a:t>
            </a:r>
            <a:r>
              <a:rPr lang="de-DE" dirty="0" smtClean="0"/>
              <a:t>, </a:t>
            </a:r>
            <a:r>
              <a:rPr lang="de-DE" dirty="0" err="1" smtClean="0"/>
              <a:t>self-healing</a:t>
            </a:r>
            <a:r>
              <a:rPr lang="de-DE" dirty="0" smtClean="0"/>
              <a:t>, …</a:t>
            </a:r>
          </a:p>
          <a:p>
            <a:pPr lvl="1"/>
            <a:r>
              <a:rPr lang="de-DE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71497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Vision 5G – Hoffnungsvolle Versprechen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Funktechnologien, dichte Kodierungsalgorithmen, breitere Funkbänder</a:t>
            </a:r>
          </a:p>
          <a:p>
            <a:r>
              <a:rPr lang="de-DE" dirty="0" smtClean="0"/>
              <a:t>Umverteilung HW vs. SW, Signalisierung vs. Datentransport</a:t>
            </a:r>
          </a:p>
          <a:p>
            <a:r>
              <a:rPr lang="de-DE" dirty="0" smtClean="0"/>
              <a:t>Small Cells, </a:t>
            </a:r>
            <a:r>
              <a:rPr lang="de-DE" dirty="0" err="1" smtClean="0"/>
              <a:t>traffic</a:t>
            </a:r>
            <a:r>
              <a:rPr lang="de-DE" dirty="0" smtClean="0"/>
              <a:t> </a:t>
            </a:r>
            <a:r>
              <a:rPr lang="de-DE" dirty="0" err="1" smtClean="0"/>
              <a:t>offload</a:t>
            </a:r>
            <a:endParaRPr lang="de-DE" dirty="0" smtClean="0"/>
          </a:p>
          <a:p>
            <a:r>
              <a:rPr lang="de-DE" dirty="0" smtClean="0"/>
              <a:t>Massive Virtualisierung und Orchestrierung</a:t>
            </a:r>
          </a:p>
          <a:p>
            <a:r>
              <a:rPr lang="de-DE" dirty="0" smtClean="0"/>
              <a:t>Network </a:t>
            </a:r>
            <a:r>
              <a:rPr lang="de-DE" dirty="0" err="1" smtClean="0"/>
              <a:t>Slicing</a:t>
            </a:r>
            <a:endParaRPr lang="de-DE" dirty="0" smtClean="0"/>
          </a:p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Information Networking</a:t>
            </a:r>
          </a:p>
          <a:p>
            <a:r>
              <a:rPr lang="de-DE" dirty="0" smtClean="0"/>
              <a:t>Big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3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Vision 5G – Machbare Anforderungen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Bis 2020 nicht machbar nur durch Evolution von LTE auf </a:t>
            </a:r>
            <a:r>
              <a:rPr lang="de-DE" dirty="0" err="1" smtClean="0"/>
              <a:t>leistunsgfähigerer</a:t>
            </a:r>
            <a:r>
              <a:rPr lang="de-DE" dirty="0" smtClean="0"/>
              <a:t> HW </a:t>
            </a:r>
            <a:br>
              <a:rPr lang="de-DE" dirty="0" smtClean="0"/>
            </a:br>
            <a:r>
              <a:rPr lang="de-DE" dirty="0" smtClean="0">
                <a:sym typeface="Wingdings" panose="05000000000000000000" pitchFamily="2" charset="2"/>
              </a:rPr>
              <a:t> Radikalere Architekturentscheidungen notwendig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357188" indent="-357188">
              <a:buNone/>
            </a:pPr>
            <a:r>
              <a:rPr lang="de-DE" dirty="0" smtClean="0">
                <a:sym typeface="Wingdings" panose="05000000000000000000" pitchFamily="2" charset="2"/>
              </a:rPr>
              <a:t>Nur machbar, wenn die </a:t>
            </a:r>
            <a:r>
              <a:rPr lang="de-DE" dirty="0" err="1" smtClean="0">
                <a:sym typeface="Wingdings" panose="05000000000000000000" pitchFamily="2" charset="2"/>
              </a:rPr>
              <a:t>Telekommunication</a:t>
            </a:r>
            <a:r>
              <a:rPr lang="de-DE" dirty="0" smtClean="0">
                <a:sym typeface="Wingdings" panose="05000000000000000000" pitchFamily="2" charset="2"/>
              </a:rPr>
              <a:t> die Fortschritte bzgl. Informatik, SW-Engineering, und IT/Datacenter-Technologien konsequent und effektiv nutzt.</a:t>
            </a:r>
            <a:br>
              <a:rPr lang="de-DE" dirty="0" smtClean="0">
                <a:sym typeface="Wingdings" panose="05000000000000000000" pitchFamily="2" charset="2"/>
              </a:rPr>
            </a:br>
            <a:r>
              <a:rPr lang="de-DE" dirty="0" smtClean="0"/>
              <a:t>Umgekehrt wird für 5G noch sehr viel erfunden werden müssen, wovon auch größere, komplexe Software-Systeme für andere Anwendungsbereiche profitieren können.</a:t>
            </a:r>
          </a:p>
        </p:txBody>
      </p:sp>
    </p:spTree>
    <p:extLst>
      <p:ext uri="{BB962C8B-B14F-4D97-AF65-F5344CB8AC3E}">
        <p14:creationId xmlns:p14="http://schemas.microsoft.com/office/powerpoint/2010/main" val="22836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Angebot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Weitere Vorträge zu 5G Details, z.B. </a:t>
            </a:r>
            <a:r>
              <a:rPr lang="de-DE" dirty="0" err="1" smtClean="0"/>
              <a:t>Telco</a:t>
            </a:r>
            <a:r>
              <a:rPr lang="de-DE" dirty="0" smtClean="0"/>
              <a:t> Cloud und Network </a:t>
            </a:r>
            <a:r>
              <a:rPr lang="de-DE" dirty="0" err="1" smtClean="0"/>
              <a:t>Function</a:t>
            </a:r>
            <a:r>
              <a:rPr lang="de-DE" dirty="0" smtClean="0"/>
              <a:t> </a:t>
            </a:r>
            <a:r>
              <a:rPr lang="de-DE" dirty="0" err="1" smtClean="0"/>
              <a:t>Virtualization</a:t>
            </a:r>
            <a:r>
              <a:rPr lang="de-DE" dirty="0" smtClean="0"/>
              <a:t>, Information Networking</a:t>
            </a:r>
          </a:p>
          <a:p>
            <a:pPr lvl="1"/>
            <a:r>
              <a:rPr lang="de-DE" dirty="0" smtClean="0"/>
              <a:t>Hier dann auch mehr zum SW-Engineering </a:t>
            </a:r>
            <a:r>
              <a:rPr lang="de-DE" dirty="0" smtClean="0">
                <a:sym typeface="Wingdings" panose="05000000000000000000" pitchFamily="2" charset="2"/>
              </a:rPr>
              <a:t></a:t>
            </a:r>
            <a:endParaRPr lang="de-DE" dirty="0" smtClean="0"/>
          </a:p>
          <a:p>
            <a:endParaRPr lang="de-DE" smtClean="0"/>
          </a:p>
          <a:p>
            <a:r>
              <a:rPr lang="de-DE" smtClean="0"/>
              <a:t>Zukünftige </a:t>
            </a:r>
            <a:r>
              <a:rPr lang="de-DE" dirty="0" smtClean="0"/>
              <a:t>GI/</a:t>
            </a:r>
            <a:r>
              <a:rPr lang="de-DE" dirty="0" err="1" smtClean="0"/>
              <a:t>GChACM</a:t>
            </a:r>
            <a:r>
              <a:rPr lang="de-DE" dirty="0" smtClean="0"/>
              <a:t>-AK </a:t>
            </a:r>
            <a:r>
              <a:rPr lang="de-DE" dirty="0" err="1" smtClean="0"/>
              <a:t>Versntaltungen</a:t>
            </a:r>
            <a:r>
              <a:rPr lang="de-DE" dirty="0" smtClean="0"/>
              <a:t> auch bei Nokia in Giesing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32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Literatur-Tipps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Ariane Rüdiger: Einsteigen bitte. 5G im Forschungs- und Projektdschungel, </a:t>
            </a:r>
            <a:r>
              <a:rPr lang="de-DE" dirty="0" err="1" smtClean="0"/>
              <a:t>iX</a:t>
            </a:r>
            <a:r>
              <a:rPr lang="de-DE" dirty="0" smtClean="0"/>
              <a:t> 11/2015, S.100ff</a:t>
            </a:r>
          </a:p>
          <a:p>
            <a:r>
              <a:rPr lang="de-DE" dirty="0" smtClean="0"/>
              <a:t>NGNM Alliance (Next Generation Mobile Networks): NGNM 5G White Paper, </a:t>
            </a:r>
            <a:r>
              <a:rPr lang="de-DE" sz="2000" dirty="0" smtClean="0">
                <a:hlinkClick r:id="rId2"/>
              </a:rPr>
              <a:t>https://www.ngmn.org/uploads/media/NGMN_5G_White_Paper_V1_0.pdf</a:t>
            </a:r>
            <a:r>
              <a:rPr lang="de-DE" sz="2000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41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Hinweis: </a:t>
            </a:r>
          </a:p>
          <a:p>
            <a:pPr marL="0" indent="0">
              <a:buNone/>
            </a:pPr>
            <a:r>
              <a:rPr lang="de-DE" dirty="0" smtClean="0"/>
              <a:t>Dieser Vortrag gibt meine persönlichen Ansichten und Meinungen wieder, und nicht die meines Arbeitgebers Nokia.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78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Mobilfunk und SW-Engineering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655595" cy="4351338"/>
          </a:xfrm>
        </p:spPr>
        <p:txBody>
          <a:bodyPr/>
          <a:lstStyle/>
          <a:p>
            <a:r>
              <a:rPr lang="de-DE" dirty="0" smtClean="0"/>
              <a:t>Was haben wir bloß ohne LTE gemacht?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Was bringt LTE überhaupt Neues …</a:t>
            </a:r>
          </a:p>
          <a:p>
            <a:pPr lvl="1"/>
            <a:r>
              <a:rPr lang="de-DE" dirty="0" smtClean="0"/>
              <a:t>… für Endnutzer, Operatoren, Lösungs-/Applikationsentwickler, Produkthäuser?</a:t>
            </a:r>
          </a:p>
          <a:p>
            <a:pPr marL="457200" lvl="1" indent="0">
              <a:buNone/>
            </a:pPr>
            <a:endParaRPr lang="de-DE" dirty="0" smtClean="0"/>
          </a:p>
          <a:p>
            <a:r>
              <a:rPr lang="de-DE" dirty="0" smtClean="0"/>
              <a:t>Vision: 5G für die Olympiaden in Asien</a:t>
            </a:r>
          </a:p>
          <a:p>
            <a:pPr lvl="1"/>
            <a:r>
              <a:rPr lang="de-DE" dirty="0" smtClean="0"/>
              <a:t>Herausfordernde Anforderungen</a:t>
            </a:r>
          </a:p>
          <a:p>
            <a:pPr lvl="1"/>
            <a:r>
              <a:rPr lang="de-DE" dirty="0" smtClean="0"/>
              <a:t>Hoffnungsvolle Versprechen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25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haben wir bloß ohne LTE gemacht?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3433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600" dirty="0" smtClean="0"/>
              <a:t>2. Mobilfunkgeneration GSM + GPRS</a:t>
            </a:r>
          </a:p>
          <a:p>
            <a:pPr lvl="1"/>
            <a:r>
              <a:rPr lang="de-DE" dirty="0" smtClean="0"/>
              <a:t>In Deutschland seit ca. 1992</a:t>
            </a:r>
          </a:p>
          <a:p>
            <a:pPr lvl="1"/>
            <a:r>
              <a:rPr lang="de-DE" dirty="0" smtClean="0"/>
              <a:t>Fokus auf Telefonie</a:t>
            </a:r>
          </a:p>
          <a:p>
            <a:pPr lvl="1"/>
            <a:r>
              <a:rPr lang="de-DE" dirty="0" smtClean="0"/>
              <a:t>Synchrone Multiplex-Übertragungsnetze optimiert für digitale Sprache</a:t>
            </a:r>
          </a:p>
          <a:p>
            <a:pPr lvl="1"/>
            <a:r>
              <a:rPr lang="de-DE" dirty="0" smtClean="0"/>
              <a:t>Datenübertragung zunächst in Sprachkanälen </a:t>
            </a:r>
            <a:r>
              <a:rPr lang="de-DE" dirty="0" smtClean="0">
                <a:sym typeface="Wingdings" panose="05000000000000000000" pitchFamily="2" charset="2"/>
              </a:rPr>
              <a:t> 9,6 </a:t>
            </a:r>
            <a:r>
              <a:rPr lang="de-DE" dirty="0" err="1" smtClean="0">
                <a:sym typeface="Wingdings" panose="05000000000000000000" pitchFamily="2" charset="2"/>
              </a:rPr>
              <a:t>kbit</a:t>
            </a:r>
            <a:r>
              <a:rPr lang="de-DE" dirty="0" smtClean="0">
                <a:sym typeface="Wingdings" panose="05000000000000000000" pitchFamily="2" charset="2"/>
              </a:rPr>
              <a:t>/s </a:t>
            </a:r>
          </a:p>
          <a:p>
            <a:pPr lvl="1"/>
            <a:r>
              <a:rPr lang="de-DE" dirty="0" smtClean="0">
                <a:sym typeface="Wingdings" panose="05000000000000000000" pitchFamily="2" charset="2"/>
              </a:rPr>
              <a:t>GPRS – General Packet Data Service</a:t>
            </a:r>
          </a:p>
          <a:p>
            <a:pPr lvl="2"/>
            <a:r>
              <a:rPr lang="de-DE" dirty="0" smtClean="0">
                <a:sym typeface="Wingdings" panose="05000000000000000000" pitchFamily="2" charset="2"/>
              </a:rPr>
              <a:t>Neue bzw. aufgerüstete Basisstationen und ein zweites Vermittlungsnetz (</a:t>
            </a:r>
            <a:r>
              <a:rPr lang="de-DE" dirty="0" err="1" smtClean="0">
                <a:sym typeface="Wingdings" panose="05000000000000000000" pitchFamily="2" charset="2"/>
              </a:rPr>
              <a:t>core</a:t>
            </a:r>
            <a:r>
              <a:rPr lang="de-DE" dirty="0" smtClean="0">
                <a:sym typeface="Wingdings" panose="05000000000000000000" pitchFamily="2" charset="2"/>
              </a:rPr>
              <a:t>)</a:t>
            </a:r>
          </a:p>
          <a:p>
            <a:pPr lvl="2"/>
            <a:r>
              <a:rPr lang="de-DE" dirty="0" smtClean="0">
                <a:sym typeface="Wingdings" panose="05000000000000000000" pitchFamily="2" charset="2"/>
              </a:rPr>
              <a:t>Reservierung einer Menge von Sprachkanälen für Paketdaten</a:t>
            </a:r>
          </a:p>
          <a:p>
            <a:pPr lvl="2"/>
            <a:r>
              <a:rPr lang="de-DE" dirty="0" smtClean="0">
                <a:sym typeface="Wingdings" panose="05000000000000000000" pitchFamily="2" charset="2"/>
              </a:rPr>
              <a:t>Bündelung mehrerer Kanäle für höhere Bandbreiten </a:t>
            </a:r>
          </a:p>
          <a:p>
            <a:pPr lvl="2"/>
            <a:r>
              <a:rPr lang="de-DE" dirty="0" smtClean="0">
                <a:sym typeface="Wingdings" panose="05000000000000000000" pitchFamily="2" charset="2"/>
              </a:rPr>
              <a:t>Später: Moderne Kodierungsverfahren für höheren Durchsatz in den reservierten Kanälen</a:t>
            </a:r>
          </a:p>
          <a:p>
            <a:pPr lvl="2"/>
            <a:r>
              <a:rPr lang="de-DE" dirty="0" smtClean="0">
                <a:sym typeface="Wingdings" panose="05000000000000000000" pitchFamily="2" charset="2"/>
              </a:rPr>
              <a:t>Bandreite immer noch begrenzt: max. ~1000 </a:t>
            </a:r>
            <a:r>
              <a:rPr lang="de-DE" dirty="0" err="1" smtClean="0">
                <a:sym typeface="Wingdings" panose="05000000000000000000" pitchFamily="2" charset="2"/>
              </a:rPr>
              <a:t>kbit</a:t>
            </a:r>
            <a:r>
              <a:rPr lang="de-DE" dirty="0" smtClean="0">
                <a:sym typeface="Wingdings" panose="05000000000000000000" pitchFamily="2" charset="2"/>
              </a:rPr>
              <a:t>/s insgesamt, aufgeteilt auf Nutzer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84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haben wir bloß ohne LTE gemacht?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3600" dirty="0"/>
              <a:t>3</a:t>
            </a:r>
            <a:r>
              <a:rPr lang="de-DE" sz="3600" dirty="0" smtClean="0"/>
              <a:t>. Mobilfunkgeneration UMTS + GPRS</a:t>
            </a:r>
          </a:p>
          <a:p>
            <a:pPr lvl="1"/>
            <a:r>
              <a:rPr lang="de-DE" dirty="0" smtClean="0"/>
              <a:t>Geänderte Kodierung der Daten auf der Funkseite</a:t>
            </a:r>
          </a:p>
          <a:p>
            <a:pPr lvl="1"/>
            <a:r>
              <a:rPr lang="de-DE" dirty="0" smtClean="0"/>
              <a:t>Erheblich höhere Bandbreiten, kürzere </a:t>
            </a:r>
            <a:r>
              <a:rPr lang="de-DE" dirty="0" err="1" smtClean="0"/>
              <a:t>Latenzen</a:t>
            </a:r>
            <a:r>
              <a:rPr lang="de-DE" dirty="0" smtClean="0"/>
              <a:t>, </a:t>
            </a:r>
            <a:r>
              <a:rPr lang="de-DE" dirty="0" err="1" smtClean="0"/>
              <a:t>QoS</a:t>
            </a:r>
            <a:endParaRPr lang="de-DE" dirty="0" smtClean="0"/>
          </a:p>
          <a:p>
            <a:pPr lvl="1"/>
            <a:r>
              <a:rPr lang="de-DE" dirty="0" smtClean="0"/>
              <a:t>Weiterhin Telefonie und Daten als getrennte Dienste</a:t>
            </a:r>
            <a:endParaRPr lang="de-DE" dirty="0" smtClean="0"/>
          </a:p>
          <a:p>
            <a:pPr lvl="1"/>
            <a:r>
              <a:rPr lang="de-DE" dirty="0" smtClean="0"/>
              <a:t>Dynamische Aufteilung der Funkkapazität zwischen Telefonie und Daten</a:t>
            </a:r>
          </a:p>
          <a:p>
            <a:pPr lvl="1"/>
            <a:r>
              <a:rPr lang="de-DE" dirty="0" smtClean="0"/>
              <a:t>Definition eines konvergenten IP Transport für Sprache und Daten,</a:t>
            </a:r>
            <a:br>
              <a:rPr lang="de-DE" dirty="0" smtClean="0"/>
            </a:br>
            <a:r>
              <a:rPr lang="de-DE" dirty="0" smtClean="0"/>
              <a:t>sehr ähnlich den führen VoIP Architekturen</a:t>
            </a:r>
          </a:p>
          <a:p>
            <a:pPr lvl="1"/>
            <a:r>
              <a:rPr lang="de-DE" dirty="0" smtClean="0"/>
              <a:t>IMS (IP-Multimedia Subsystem) als </a:t>
            </a:r>
            <a:r>
              <a:rPr lang="de-DE" dirty="0" err="1" smtClean="0"/>
              <a:t>Platform</a:t>
            </a:r>
            <a:r>
              <a:rPr lang="de-DE" dirty="0" smtClean="0"/>
              <a:t> für neue Multimedia </a:t>
            </a:r>
            <a:r>
              <a:rPr lang="de-DE" dirty="0" err="1" smtClean="0"/>
              <a:t>Kommunikations</a:t>
            </a:r>
            <a:r>
              <a:rPr lang="de-DE" dirty="0" smtClean="0"/>
              <a:t> Applikationen</a:t>
            </a:r>
          </a:p>
          <a:p>
            <a:pPr lvl="1"/>
            <a:r>
              <a:rPr lang="de-DE" dirty="0" smtClean="0"/>
              <a:t>iPhone als einer der wichtigsten UMTS Katalysatoren </a:t>
            </a:r>
            <a:r>
              <a:rPr lang="de-DE" dirty="0" smtClean="0">
                <a:sym typeface="Wingdings" panose="05000000000000000000" pitchFamily="2" charset="2"/>
              </a:rPr>
              <a:t> erste signifikante Auswirkungen auf das SW-Engineering von Applikationen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77591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bring LTE Neues …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Ein einziger 4G Standard weltweit, statt wie bisher 2 mit nationalen Varianten.</a:t>
            </a:r>
          </a:p>
          <a:p>
            <a:r>
              <a:rPr lang="de-DE" dirty="0" smtClean="0"/>
              <a:t>Es gibt nur noch Paketdaten-Dienste, optimiert für IP</a:t>
            </a:r>
          </a:p>
          <a:p>
            <a:pPr lvl="1"/>
            <a:r>
              <a:rPr lang="de-DE" dirty="0" smtClean="0"/>
              <a:t>LTE-Telefonie nur noch als VoIP über IMS</a:t>
            </a:r>
          </a:p>
          <a:p>
            <a:pPr lvl="1"/>
            <a:r>
              <a:rPr lang="de-DE" dirty="0" err="1"/>
              <a:t>H</a:t>
            </a:r>
            <a:r>
              <a:rPr lang="de-DE" dirty="0" err="1" smtClean="0"/>
              <a:t>andover</a:t>
            </a:r>
            <a:r>
              <a:rPr lang="de-DE" dirty="0" smtClean="0"/>
              <a:t> aus 2G/3G funktioniert für Daten und Telefonie</a:t>
            </a:r>
          </a:p>
          <a:p>
            <a:r>
              <a:rPr lang="de-DE" dirty="0" smtClean="0"/>
              <a:t>Sämtliche Access- und Transportnetze sind ebenfalls Ethernet/IP-basiert</a:t>
            </a:r>
          </a:p>
          <a:p>
            <a:r>
              <a:rPr lang="de-DE" dirty="0" smtClean="0"/>
              <a:t>Weiter optimierte Kodierung der </a:t>
            </a:r>
            <a:r>
              <a:rPr lang="de-DE" dirty="0" err="1" smtClean="0"/>
              <a:t>Funkübertragugung</a:t>
            </a:r>
            <a:r>
              <a:rPr lang="de-DE" dirty="0" smtClean="0"/>
              <a:t> und verbesserte Signalisierungsprotokolle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48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bring LTE Neues … für Endnutzer?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8288" indent="-268288">
              <a:buNone/>
            </a:pPr>
            <a:r>
              <a:rPr lang="de-DE" dirty="0" smtClean="0"/>
              <a:t>+	Bandbreite, Latenz, brauchbares </a:t>
            </a:r>
            <a:r>
              <a:rPr lang="de-DE" dirty="0" err="1" smtClean="0"/>
              <a:t>QoS</a:t>
            </a:r>
            <a:endParaRPr lang="de-DE" dirty="0" smtClean="0"/>
          </a:p>
          <a:p>
            <a:pPr marL="268288" indent="-268288">
              <a:buNone/>
            </a:pPr>
            <a:r>
              <a:rPr lang="de-DE" dirty="0" smtClean="0"/>
              <a:t>+	Endgeräte funktionieren in 2G/3G/4G Netzen und können zwischen diesen wechseln </a:t>
            </a:r>
            <a:r>
              <a:rPr lang="de-DE" dirty="0" smtClean="0">
                <a:sym typeface="Wingdings" panose="05000000000000000000" pitchFamily="2" charset="2"/>
              </a:rPr>
              <a:t> hohe Abdeckung</a:t>
            </a:r>
            <a:endParaRPr lang="de-DE" dirty="0" smtClean="0"/>
          </a:p>
          <a:p>
            <a:pPr>
              <a:buFontTx/>
              <a:buChar char="-"/>
            </a:pPr>
            <a:r>
              <a:rPr lang="de-DE" dirty="0" smtClean="0"/>
              <a:t>Stromverbrauch</a:t>
            </a:r>
          </a:p>
          <a:p>
            <a:pPr>
              <a:buFontTx/>
              <a:buChar char="-"/>
            </a:pPr>
            <a:r>
              <a:rPr lang="de-DE" dirty="0" smtClean="0"/>
              <a:t>Teure Tarife</a:t>
            </a:r>
          </a:p>
          <a:p>
            <a:pPr>
              <a:buFontTx/>
              <a:buChar char="-"/>
            </a:pPr>
            <a:r>
              <a:rPr lang="de-DE" dirty="0" smtClean="0"/>
              <a:t>(Noch) niedrige Abdeckung in Deutschland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59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bring LTE Neues … für Operatoren?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68288" indent="-268288">
              <a:buNone/>
            </a:pPr>
            <a:r>
              <a:rPr lang="de-DE" dirty="0" smtClean="0"/>
              <a:t>+ Attraktive Dienstangebote für Smartphones/Laptops</a:t>
            </a:r>
          </a:p>
          <a:p>
            <a:pPr>
              <a:buFontTx/>
              <a:buChar char="-"/>
            </a:pPr>
            <a:r>
              <a:rPr lang="de-DE" dirty="0" smtClean="0"/>
              <a:t>Erzielbarer Erlös unterproportional zum gestiegenen Datenverkehr</a:t>
            </a:r>
          </a:p>
          <a:p>
            <a:pPr marL="0" indent="0">
              <a:buNone/>
            </a:pPr>
            <a:r>
              <a:rPr lang="de-DE" dirty="0" smtClean="0">
                <a:sym typeface="Wingdings" panose="05000000000000000000" pitchFamily="2" charset="2"/>
              </a:rPr>
              <a:t>	 positiver </a:t>
            </a:r>
            <a:r>
              <a:rPr lang="de-DE" dirty="0" err="1" smtClean="0">
                <a:sym typeface="Wingdings" panose="05000000000000000000" pitchFamily="2" charset="2"/>
              </a:rPr>
              <a:t>business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case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partktisch</a:t>
            </a:r>
            <a:r>
              <a:rPr lang="de-DE" dirty="0" smtClean="0">
                <a:sym typeface="Wingdings" panose="05000000000000000000" pitchFamily="2" charset="2"/>
              </a:rPr>
              <a:t> nur bei Netzoptimierung</a:t>
            </a:r>
          </a:p>
          <a:p>
            <a:pPr marL="268288" indent="-268288">
              <a:buNone/>
            </a:pPr>
            <a:r>
              <a:rPr lang="de-DE" dirty="0">
                <a:sym typeface="Wingdings" panose="05000000000000000000" pitchFamily="2" charset="2"/>
              </a:rPr>
              <a:t>+ </a:t>
            </a:r>
            <a:r>
              <a:rPr lang="de-DE" dirty="0" smtClean="0">
                <a:sym typeface="Wingdings" panose="05000000000000000000" pitchFamily="2" charset="2"/>
              </a:rPr>
              <a:t>Netzoptimierungspotential</a:t>
            </a:r>
          </a:p>
          <a:p>
            <a:pPr marL="534988" indent="-266700">
              <a:buNone/>
            </a:pPr>
            <a:r>
              <a:rPr lang="de-DE" dirty="0" smtClean="0">
                <a:sym typeface="Wingdings" panose="05000000000000000000" pitchFamily="2" charset="2"/>
              </a:rPr>
              <a:t>+ Eine Multi-radio Basisstation für alle 2G/3G/4G, ggf. geteilt mit anderen Betreibern</a:t>
            </a:r>
          </a:p>
          <a:p>
            <a:pPr marL="534988" indent="-266700">
              <a:buNone/>
            </a:pPr>
            <a:r>
              <a:rPr lang="de-DE" dirty="0" smtClean="0">
                <a:sym typeface="Wingdings" panose="05000000000000000000" pitchFamily="2" charset="2"/>
              </a:rPr>
              <a:t>+ </a:t>
            </a:r>
            <a:r>
              <a:rPr lang="de-DE" dirty="0" err="1" smtClean="0">
                <a:sym typeface="Wingdings" panose="05000000000000000000" pitchFamily="2" charset="2"/>
              </a:rPr>
              <a:t>Konseqente</a:t>
            </a:r>
            <a:r>
              <a:rPr lang="de-DE" dirty="0" smtClean="0">
                <a:sym typeface="Wingdings" panose="05000000000000000000" pitchFamily="2" charset="2"/>
              </a:rPr>
              <a:t> Umstellung auf IP Transport mit </a:t>
            </a:r>
            <a:r>
              <a:rPr lang="de-DE" dirty="0" err="1" smtClean="0">
                <a:sym typeface="Wingdings" panose="05000000000000000000" pitchFamily="2" charset="2"/>
              </a:rPr>
              <a:t>carrier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ethernet</a:t>
            </a:r>
            <a:r>
              <a:rPr lang="de-DE" dirty="0" smtClean="0">
                <a:sym typeface="Wingdings" panose="05000000000000000000" pitchFamily="2" charset="2"/>
              </a:rPr>
              <a:t> auf Glasfasern</a:t>
            </a:r>
          </a:p>
          <a:p>
            <a:pPr marL="534988" indent="-266700">
              <a:buNone/>
            </a:pPr>
            <a:r>
              <a:rPr lang="de-DE" dirty="0" smtClean="0">
                <a:sym typeface="Wingdings" panose="05000000000000000000" pitchFamily="2" charset="2"/>
              </a:rPr>
              <a:t>+ IT Transformation: Standard IT-Server (</a:t>
            </a:r>
            <a:r>
              <a:rPr lang="de-DE" dirty="0" err="1" smtClean="0">
                <a:sym typeface="Wingdings" panose="05000000000000000000" pitchFamily="2" charset="2"/>
              </a:rPr>
              <a:t>rack</a:t>
            </a:r>
            <a:r>
              <a:rPr lang="de-DE" dirty="0" smtClean="0">
                <a:sym typeface="Wingdings" panose="05000000000000000000" pitchFamily="2" charset="2"/>
              </a:rPr>
              <a:t>-mount, Blade, ATCA)</a:t>
            </a:r>
          </a:p>
          <a:p>
            <a:pPr marL="534988" indent="-266700">
              <a:buNone/>
            </a:pPr>
            <a:r>
              <a:rPr lang="de-DE" dirty="0" smtClean="0">
                <a:sym typeface="Wingdings" panose="05000000000000000000" pitchFamily="2" charset="2"/>
              </a:rPr>
              <a:t>+ SON – </a:t>
            </a:r>
            <a:r>
              <a:rPr lang="de-DE" dirty="0" err="1" smtClean="0">
                <a:sym typeface="Wingdings" panose="05000000000000000000" pitchFamily="2" charset="2"/>
              </a:rPr>
              <a:t>Self-organizing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>
                <a:sym typeface="Wingdings" panose="05000000000000000000" pitchFamily="2" charset="2"/>
              </a:rPr>
              <a:t>N</a:t>
            </a:r>
            <a:r>
              <a:rPr lang="de-DE" dirty="0" smtClean="0">
                <a:sym typeface="Wingdings" panose="05000000000000000000" pitchFamily="2" charset="2"/>
              </a:rPr>
              <a:t>etworks: Selbst-Konfiguration und –Optimierung von Basisstationen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215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bring LTE Neues … für Lösungs-und Anwendungs-Entwickler?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Mobiles Internet</a:t>
            </a:r>
          </a:p>
          <a:p>
            <a:r>
              <a:rPr lang="de-DE" dirty="0" smtClean="0"/>
              <a:t>Weite Verbreitung mobiler und trotzdem leistungsfähiger Endgeräte </a:t>
            </a:r>
          </a:p>
          <a:p>
            <a:r>
              <a:rPr lang="de-DE" dirty="0" smtClean="0"/>
              <a:t>Vielfältige Netzwerkoptionen für mobile private Geschäftsanwendungen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56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566</Words>
  <Application>Microsoft Office PowerPoint</Application>
  <PresentationFormat>Widescreen</PresentationFormat>
  <Paragraphs>105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Mobilfunk und SW-Engineering</vt:lpstr>
      <vt:lpstr>PowerPoint Presentation</vt:lpstr>
      <vt:lpstr>Mobilfunk und SW-Engineering</vt:lpstr>
      <vt:lpstr>Was haben wir bloß ohne LTE gemacht? </vt:lpstr>
      <vt:lpstr>Was haben wir bloß ohne LTE gemacht? </vt:lpstr>
      <vt:lpstr>Was bring LTE Neues … ?</vt:lpstr>
      <vt:lpstr>Was bring LTE Neues … für Endnutzer?</vt:lpstr>
      <vt:lpstr>Was bring LTE Neues … für Operatoren?</vt:lpstr>
      <vt:lpstr>Was bring LTE Neues … für Lösungs-und Anwendungs-Entwickler?</vt:lpstr>
      <vt:lpstr>Was bring LTE Neues … für Lösungs-und Anwendungs-Entwickler?</vt:lpstr>
      <vt:lpstr>Vision: 5G für die Olympiaden in Asien</vt:lpstr>
      <vt:lpstr>Vision 5G – Herausfordernde Anforderungen</vt:lpstr>
      <vt:lpstr>Vision 5G – Hoffnungsvolle Versprechen</vt:lpstr>
      <vt:lpstr>Vision 5G – Machbare Anforderungen ?</vt:lpstr>
      <vt:lpstr>Angebot</vt:lpstr>
      <vt:lpstr>Literatur-Tipps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Mobilfunk und SW-Engineering</dc:title>
  <dc:creator>Grundmann, Martin (Nokia - DE/Munich)</dc:creator>
  <cp:lastModifiedBy>Grundmann, Martin (Nokia - DE/Munich)</cp:lastModifiedBy>
  <cp:revision>16</cp:revision>
  <dcterms:created xsi:type="dcterms:W3CDTF">2015-11-10T14:51:37Z</dcterms:created>
  <dcterms:modified xsi:type="dcterms:W3CDTF">2015-11-10T16:30:45Z</dcterms:modified>
</cp:coreProperties>
</file>